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56" r:id="rId2"/>
  </p:sldIdLst>
  <p:sldSz cx="43891200" cy="32918400"/>
  <p:notesSz cx="6858000" cy="9144000"/>
  <p:defaultTextStyle>
    <a:defPPr>
      <a:defRPr lang="zh-CN"/>
    </a:defPPr>
    <a:lvl1pPr marL="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864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DB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47"/>
    <p:restoredTop sz="94599"/>
  </p:normalViewPr>
  <p:slideViewPr>
    <p:cSldViewPr snapToGrid="0" snapToObjects="1">
      <p:cViewPr>
        <p:scale>
          <a:sx n="42" d="100"/>
          <a:sy n="42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10.jpg>
</file>

<file path=ppt/media/image11.tiff>
</file>

<file path=ppt/media/image12.png>
</file>

<file path=ppt/media/image13.png>
</file>

<file path=ppt/media/image14.png>
</file>

<file path=ppt/media/image2.jpg>
</file>

<file path=ppt/media/image3.jpg>
</file>

<file path=ppt/media/image4.jpeg>
</file>

<file path=ppt/media/image5.png>
</file>

<file path=ppt/media/image6.tiff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5290752" y="11456371"/>
            <a:ext cx="33309696" cy="7900416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16800">
                <a:solidFill>
                  <a:srgbClr val="262626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02703" y="20892211"/>
            <a:ext cx="24485803" cy="5951491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912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194560" indent="0" algn="ctr">
              <a:buNone/>
              <a:defRPr sz="912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4545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255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151203" y="4498848"/>
            <a:ext cx="5059037" cy="23920704"/>
          </a:xfrm>
        </p:spPr>
        <p:txBody>
          <a:bodyPr vert="eaVert"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09021" y="4498848"/>
            <a:ext cx="22637635" cy="23920704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44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1923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5310835" y="11456371"/>
            <a:ext cx="33313421" cy="7900416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16800">
                <a:solidFill>
                  <a:srgbClr val="262626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02703" y="20891832"/>
            <a:ext cx="24485803" cy="6072394"/>
          </a:xfrm>
        </p:spPr>
        <p:txBody>
          <a:bodyPr anchor="t" anchorCtr="1">
            <a:normAutofit/>
          </a:bodyPr>
          <a:lstStyle>
            <a:lvl1pPr marL="0" indent="0">
              <a:buNone/>
              <a:defRPr sz="9120">
                <a:solidFill>
                  <a:schemeClr val="tx1"/>
                </a:solidFill>
              </a:defRPr>
            </a:lvl1pPr>
            <a:lvl2pPr marL="2194560" indent="0">
              <a:buNone/>
              <a:defRPr sz="912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002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90750" y="12662611"/>
            <a:ext cx="15782510" cy="1488951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17938" y="12662611"/>
            <a:ext cx="15794477" cy="1488951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5626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90747" y="11104485"/>
            <a:ext cx="15782515" cy="337961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9120" b="0" cap="all" spc="48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2194560" indent="0">
              <a:buNone/>
              <a:defRPr sz="912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90747" y="15087600"/>
            <a:ext cx="15782515" cy="12464525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817938" y="15087600"/>
            <a:ext cx="15794477" cy="12464525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2817938" y="11104485"/>
            <a:ext cx="15794477" cy="337961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9120" b="0" cap="all" spc="48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2194560" indent="0">
              <a:buNone/>
              <a:defRPr sz="912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06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26079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344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21945600" cy="3291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3075375" y="10770381"/>
            <a:ext cx="15794851" cy="5479186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10080">
                <a:solidFill>
                  <a:srgbClr val="262626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49888" y="3862426"/>
            <a:ext cx="17337024" cy="25193549"/>
          </a:xfrm>
        </p:spPr>
        <p:txBody>
          <a:bodyPr>
            <a:normAutofit/>
          </a:bodyPr>
          <a:lstStyle>
            <a:lvl1pPr>
              <a:defRPr sz="9120">
                <a:solidFill>
                  <a:schemeClr val="tx1"/>
                </a:solidFill>
              </a:defRPr>
            </a:lvl1pPr>
            <a:lvl2pPr>
              <a:defRPr sz="7680">
                <a:solidFill>
                  <a:schemeClr val="tx1"/>
                </a:solidFill>
              </a:defRPr>
            </a:lvl2pPr>
            <a:lvl3pPr>
              <a:defRPr sz="7680">
                <a:solidFill>
                  <a:schemeClr val="tx1"/>
                </a:solidFill>
              </a:defRPr>
            </a:lvl3pPr>
            <a:lvl4pPr>
              <a:defRPr sz="7680">
                <a:solidFill>
                  <a:schemeClr val="tx1"/>
                </a:solidFill>
              </a:defRPr>
            </a:lvl4pPr>
            <a:lvl5pPr>
              <a:defRPr sz="7680">
                <a:solidFill>
                  <a:schemeClr val="tx1"/>
                </a:solidFill>
              </a:defRPr>
            </a:lvl5pPr>
            <a:lvl6pPr>
              <a:defRPr sz="7680"/>
            </a:lvl6pPr>
            <a:lvl7pPr>
              <a:defRPr sz="7680"/>
            </a:lvl7pPr>
            <a:lvl8pPr>
              <a:defRPr sz="7680"/>
            </a:lvl8pPr>
            <a:lvl9pPr>
              <a:defRPr sz="768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42232" y="17039606"/>
            <a:ext cx="13661136" cy="10531373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7200">
                <a:solidFill>
                  <a:srgbClr val="FFFFFF"/>
                </a:solidFill>
              </a:defRPr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3075375" y="29933798"/>
            <a:ext cx="18270710" cy="1536192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8783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7" y="0"/>
            <a:ext cx="21945595" cy="3291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3072384" y="10770374"/>
            <a:ext cx="15800832" cy="54864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10080">
                <a:solidFill>
                  <a:srgbClr val="262626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945603" y="-202426"/>
            <a:ext cx="21967550" cy="329184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1536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zh-CN" altLang="en-US" dirty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42232" y="17039613"/>
            <a:ext cx="13661136" cy="10531378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7200">
                <a:solidFill>
                  <a:srgbClr val="FFFFFF"/>
                </a:solidFill>
              </a:defRPr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072384" y="29933798"/>
            <a:ext cx="18258739" cy="1536192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1573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7709018" y="4630522"/>
            <a:ext cx="28501224" cy="5705856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09018" y="12662619"/>
            <a:ext cx="28501224" cy="14889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698926" y="29946317"/>
            <a:ext cx="9913488" cy="15550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6E6C2D5-E7D0-0945-8AA8-C54E892E4317}" type="datetimeFigureOut">
              <a:t>17/10/13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90747" y="29933798"/>
            <a:ext cx="21871987" cy="15361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552538" y="29846016"/>
            <a:ext cx="1755648" cy="1755648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5280" spc="0" baseline="0">
                <a:solidFill>
                  <a:srgbClr val="FFFFFF"/>
                </a:solidFill>
              </a:defRPr>
            </a:lvl1pPr>
          </a:lstStyle>
          <a:p>
            <a:fld id="{ADB69A89-6D6D-E140-B569-AF522A58D39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4479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4389120" rtl="0" eaLnBrk="1" latinLnBrk="0" hangingPunct="1">
        <a:lnSpc>
          <a:spcPct val="90000"/>
        </a:lnSpc>
        <a:spcBef>
          <a:spcPct val="0"/>
        </a:spcBef>
        <a:buNone/>
        <a:defRPr sz="12480" kern="1200" cap="all" spc="96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864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19456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329184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438912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548640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630936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795528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877824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jpeg"/><Relationship Id="rId12" Type="http://schemas.openxmlformats.org/officeDocument/2006/relationships/image" Target="../media/image10.jpg"/><Relationship Id="rId13" Type="http://schemas.openxmlformats.org/officeDocument/2006/relationships/image" Target="../media/image11.tiff"/><Relationship Id="rId14" Type="http://schemas.openxmlformats.org/officeDocument/2006/relationships/image" Target="../media/image12.png"/><Relationship Id="rId15" Type="http://schemas.openxmlformats.org/officeDocument/2006/relationships/image" Target="../media/image13.pn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jpeg"/><Relationship Id="rId7" Type="http://schemas.openxmlformats.org/officeDocument/2006/relationships/image" Target="../media/image5.png"/><Relationship Id="rId8" Type="http://schemas.openxmlformats.org/officeDocument/2006/relationships/image" Target="../media/image6.tiff"/><Relationship Id="rId9" Type="http://schemas.openxmlformats.org/officeDocument/2006/relationships/image" Target="../media/image7.jpeg"/><Relationship Id="rId10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00B050">
                <a:alpha val="5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915137" y="1306144"/>
            <a:ext cx="36750172" cy="3090426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en-US" altLang="zh-CN" sz="10700">
                <a:latin typeface="Times New Roman" charset="0"/>
                <a:ea typeface="Times New Roman" charset="0"/>
                <a:cs typeface="Times New Roman" charset="0"/>
              </a:rPr>
              <a:t>Collective Behavior: </a:t>
            </a:r>
            <a:br>
              <a:rPr kumimoji="1" lang="en-US" altLang="zh-CN" sz="10700">
                <a:latin typeface="Times New Roman" charset="0"/>
                <a:ea typeface="Times New Roman" charset="0"/>
                <a:cs typeface="Times New Roman" charset="0"/>
              </a:rPr>
            </a:br>
            <a:r>
              <a:rPr kumimoji="1" lang="en-US" altLang="zh-CN" sz="10700">
                <a:latin typeface="Times New Roman" charset="0"/>
                <a:ea typeface="Times New Roman" charset="0"/>
                <a:cs typeface="Times New Roman" charset="0"/>
              </a:rPr>
              <a:t>Using simulatuions and machine lEARNING</a:t>
            </a:r>
            <a:r>
              <a:rPr kumimoji="1" lang="zh-CN" altLang="en-US" sz="9600"/>
              <a:t/>
            </a:r>
            <a:br>
              <a:rPr kumimoji="1" lang="zh-CN" altLang="en-US" sz="9600"/>
            </a:b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087003" y="3619906"/>
            <a:ext cx="19559625" cy="2349824"/>
          </a:xfrm>
        </p:spPr>
        <p:txBody>
          <a:bodyPr>
            <a:normAutofit/>
          </a:bodyPr>
          <a:lstStyle/>
          <a:p>
            <a:r>
              <a:rPr kumimoji="1" lang="en-US" altLang="zh-CN" sz="4800">
                <a:solidFill>
                  <a:schemeClr val="bg1"/>
                </a:solidFill>
              </a:rPr>
              <a:t>Nicole Wang, Professor James Puckett</a:t>
            </a:r>
          </a:p>
          <a:p>
            <a:r>
              <a:rPr lang="en-US" altLang="zh-CN" sz="4800" dirty="0">
                <a:solidFill>
                  <a:schemeClr val="bg1"/>
                </a:solidFill>
                <a:latin typeface="Calibri" panose="020F0502020204030204" pitchFamily="34" charset="0"/>
              </a:rPr>
              <a:t>Department of Physics, Gettysburg College, Gettysburg, PA</a:t>
            </a:r>
          </a:p>
          <a:p>
            <a:endParaRPr kumimoji="1" lang="zh-CN" altLang="en-US" sz="4800">
              <a:solidFill>
                <a:schemeClr val="bg1"/>
              </a:solidFill>
            </a:endParaRPr>
          </a:p>
        </p:txBody>
      </p:sp>
      <p:pic>
        <p:nvPicPr>
          <p:cNvPr id="4" name="Picture 19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62333" y1="70667" x2="62333" y2="70667"/>
                        <a14:foregroundMark x1="68333" y1="84000" x2="68333" y2="84000"/>
                        <a14:foregroundMark x1="50333" y1="71000" x2="50333" y2="71000"/>
                        <a14:foregroundMark x1="52000" y1="65333" x2="52000" y2="65333"/>
                        <a14:foregroundMark x1="52000" y1="61000" x2="52000" y2="61000"/>
                        <a14:foregroundMark x1="50333" y1="53000" x2="50333" y2="53000"/>
                        <a14:foregroundMark x1="41000" y1="47667" x2="41000" y2="47667"/>
                        <a14:foregroundMark x1="37333" y1="46333" x2="37333" y2="46333"/>
                        <a14:foregroundMark x1="37333" y1="54667" x2="37333" y2="54667"/>
                        <a14:foregroundMark x1="49333" y1="43000" x2="49333" y2="43000"/>
                        <a14:foregroundMark x1="46667" y1="40000" x2="46667" y2="40000"/>
                        <a14:foregroundMark x1="39000" y1="41000" x2="39000" y2="41000"/>
                        <a14:foregroundMark x1="45333" y1="40333" x2="45333" y2="40333"/>
                        <a14:foregroundMark x1="49000" y1="40333" x2="49000" y2="40333"/>
                        <a14:foregroundMark x1="53333" y1="41667" x2="53333" y2="41667"/>
                        <a14:foregroundMark x1="57333" y1="41667" x2="57333" y2="41667"/>
                        <a14:foregroundMark x1="59000" y1="38667" x2="59000" y2="38667"/>
                        <a14:foregroundMark x1="55667" y1="37333" x2="55667" y2="37333"/>
                        <a14:foregroundMark x1="54333" y1="18333" x2="54333" y2="18333"/>
                        <a14:foregroundMark x1="53000" y1="15667" x2="53000" y2="15667"/>
                        <a14:foregroundMark x1="57000" y1="67000" x2="57000" y2="67000"/>
                        <a14:foregroundMark x1="57333" y1="63667" x2="57333" y2="63667"/>
                        <a14:foregroundMark x1="59000" y1="61333" x2="59000" y2="61333"/>
                        <a14:foregroundMark x1="61000" y1="57667" x2="61000" y2="57667"/>
                        <a14:foregroundMark x1="53000" y1="53333" x2="53000" y2="53333"/>
                        <a14:foregroundMark x1="53667" y1="47667" x2="53667" y2="47667"/>
                        <a14:foregroundMark x1="56333" y1="47667" x2="56333" y2="47667"/>
                        <a14:foregroundMark x1="43000" y1="71000" x2="43000" y2="71000"/>
                        <a14:foregroundMark x1="46667" y1="74667" x2="46667" y2="74667"/>
                        <a14:foregroundMark x1="58333" y1="71667" x2="58333" y2="71667"/>
                        <a14:foregroundMark x1="63667" y1="71667" x2="63667" y2="71667"/>
                        <a14:foregroundMark x1="63667" y1="66667" x2="63667" y2="66667"/>
                        <a14:foregroundMark x1="66333" y1="72333" x2="66333" y2="72333"/>
                        <a14:foregroundMark x1="19667" y1="11667" x2="19667" y2="11667"/>
                        <a14:foregroundMark x1="35667" y1="5000" x2="35667" y2="5000"/>
                        <a14:foregroundMark x1="45667" y1="1667" x2="45667" y2="1667"/>
                        <a14:foregroundMark x1="96333" y1="44333" x2="96333" y2="44333"/>
                        <a14:foregroundMark x1="97333" y1="60000" x2="97333" y2="60000"/>
                        <a14:foregroundMark x1="69333" y1="95667" x2="69333" y2="95667"/>
                        <a14:foregroundMark x1="55667" y1="53333" x2="55667" y2="53333"/>
                        <a14:foregroundMark x1="49333" y1="97333" x2="49333" y2="97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72" y="654259"/>
            <a:ext cx="5360645" cy="536064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79259" y="3655968"/>
            <a:ext cx="6905553" cy="471787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819" y="3560363"/>
            <a:ext cx="6417971" cy="4813479"/>
          </a:xfrm>
          <a:prstGeom prst="rect">
            <a:avLst/>
          </a:prstGeom>
        </p:spPr>
      </p:pic>
      <p:pic>
        <p:nvPicPr>
          <p:cNvPr id="11" name="内容占位符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8303" y="3655968"/>
            <a:ext cx="7096435" cy="4717874"/>
          </a:xfrm>
          <a:prstGeom prst="rect">
            <a:avLst/>
          </a:prstGeom>
          <a:noFill/>
        </p:spPr>
      </p:pic>
      <p:sp>
        <p:nvSpPr>
          <p:cNvPr id="12" name="文本框 11"/>
          <p:cNvSpPr txBox="1"/>
          <p:nvPr/>
        </p:nvSpPr>
        <p:spPr>
          <a:xfrm>
            <a:off x="228568" y="7513705"/>
            <a:ext cx="64110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>
                <a:solidFill>
                  <a:schemeClr val="bg1"/>
                </a:solidFill>
              </a:rPr>
              <a:t>Introduction:</a:t>
            </a:r>
            <a:endParaRPr kumimoji="1" lang="zh-CN" altLang="en-US" sz="66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22916" y="8686712"/>
            <a:ext cx="1226741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Collective animal behavior is observed very frequently in nature in many different groups of organisms. </a:t>
            </a:r>
            <a:r>
              <a:rPr lang="en-US" altLang="zh-CN" sz="28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It exists throughout the animal kingdom, from fish schools, bird flocks, and bee swarms to traffic and social networks. </a:t>
            </a:r>
          </a:p>
          <a:p>
            <a:pPr marL="457200" lvl="0" indent="-4572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If we can model these systems, then we can predict them. But we first need to figure out how individuals interact but this is a challenging problem.</a:t>
            </a:r>
            <a:endParaRPr lang="en-US" altLang="zh-CN" sz="2800" dirty="0" smtClean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endParaRPr kumimoji="1" lang="zh-CN" altLang="en-US" sz="28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250418" y="13315583"/>
            <a:ext cx="750830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 dirty="0" err="1" smtClean="0">
                <a:solidFill>
                  <a:schemeClr val="bg1"/>
                </a:solidFill>
              </a:rPr>
              <a:t>Couzin</a:t>
            </a:r>
            <a:r>
              <a:rPr kumimoji="1" lang="en-US" altLang="zh-CN" sz="6600" dirty="0" smtClean="0">
                <a:solidFill>
                  <a:schemeClr val="bg1"/>
                </a:solidFill>
              </a:rPr>
              <a:t> </a:t>
            </a:r>
            <a:r>
              <a:rPr kumimoji="1" lang="en-US" altLang="zh-CN" sz="6600" dirty="0">
                <a:solidFill>
                  <a:schemeClr val="bg1"/>
                </a:solidFill>
              </a:rPr>
              <a:t>Model:</a:t>
            </a:r>
            <a:endParaRPr kumimoji="1"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925202" y="14486687"/>
            <a:ext cx="7431375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bg1"/>
                </a:solidFill>
              </a:rPr>
              <a:t>A </a:t>
            </a:r>
            <a:r>
              <a:rPr kumimoji="1" lang="en-US" altLang="zh-CN" sz="2800" dirty="0">
                <a:solidFill>
                  <a:schemeClr val="bg1"/>
                </a:solidFill>
              </a:rPr>
              <a:t>model of simplified interactions:</a:t>
            </a:r>
          </a:p>
          <a:p>
            <a:pPr>
              <a:lnSpc>
                <a:spcPct val="200000"/>
              </a:lnSpc>
              <a:buFont typeface="Wingdings" charset="2"/>
              <a:buChar char="Ø"/>
            </a:pPr>
            <a:r>
              <a:rPr kumimoji="1" lang="en-US" altLang="zh-CN" sz="2800" dirty="0" smtClean="0">
                <a:solidFill>
                  <a:schemeClr val="bg1"/>
                </a:solidFill>
              </a:rPr>
              <a:t>Interactions based on position and velocity of neighboring individuals:</a:t>
            </a:r>
          </a:p>
          <a:p>
            <a:pPr lvl="1">
              <a:lnSpc>
                <a:spcPct val="200000"/>
              </a:lnSpc>
              <a:buFont typeface="Wingdings" charset="2"/>
              <a:buChar char="Ø"/>
            </a:pPr>
            <a:r>
              <a:rPr kumimoji="1" lang="en-US" altLang="zh-CN" sz="2800" dirty="0" smtClean="0">
                <a:solidFill>
                  <a:schemeClr val="bg1"/>
                </a:solidFill>
              </a:rPr>
              <a:t>Repulsion</a:t>
            </a:r>
          </a:p>
          <a:p>
            <a:pPr lvl="1">
              <a:lnSpc>
                <a:spcPct val="200000"/>
              </a:lnSpc>
              <a:buFont typeface="Wingdings" charset="2"/>
              <a:buChar char="Ø"/>
            </a:pPr>
            <a:r>
              <a:rPr kumimoji="1" lang="en-US" altLang="zh-CN" sz="2800" dirty="0" smtClean="0">
                <a:solidFill>
                  <a:schemeClr val="bg1"/>
                </a:solidFill>
              </a:rPr>
              <a:t>Orientation,</a:t>
            </a:r>
          </a:p>
          <a:p>
            <a:pPr lvl="1">
              <a:lnSpc>
                <a:spcPct val="200000"/>
              </a:lnSpc>
              <a:buFont typeface="Wingdings" charset="2"/>
              <a:buChar char="Ø"/>
            </a:pPr>
            <a:r>
              <a:rPr kumimoji="1" lang="en-US" altLang="zh-CN" sz="2800" dirty="0" smtClean="0">
                <a:solidFill>
                  <a:schemeClr val="bg1"/>
                </a:solidFill>
              </a:rPr>
              <a:t>Attraction.</a:t>
            </a:r>
            <a:endParaRPr kumimoji="1" lang="en-US" altLang="zh-CN" sz="2800" dirty="0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  <a:buFont typeface="Wingdings" charset="2"/>
              <a:buChar char="Ø"/>
            </a:pPr>
            <a:r>
              <a:rPr kumimoji="1" lang="en-US" altLang="zh-CN" sz="2800" dirty="0" smtClean="0">
                <a:solidFill>
                  <a:schemeClr val="bg1"/>
                </a:solidFill>
              </a:rPr>
              <a:t>Generates morphologies seen in nature: swarms, flocks, and mills.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459" y="15019455"/>
            <a:ext cx="5970335" cy="5410617"/>
          </a:xfrm>
          <a:prstGeom prst="rect">
            <a:avLst/>
          </a:prstGeom>
        </p:spPr>
      </p:pic>
      <p:pic>
        <p:nvPicPr>
          <p:cNvPr id="1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6806" y="21764541"/>
            <a:ext cx="13414684" cy="4298985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3115241" y="26576456"/>
            <a:ext cx="688041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6600" dirty="0" smtClean="0">
                <a:solidFill>
                  <a:schemeClr val="bg1"/>
                </a:solidFill>
              </a:rPr>
              <a:t>Comparing models: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grpSp>
        <p:nvGrpSpPr>
          <p:cNvPr id="19" name="Group 23"/>
          <p:cNvGrpSpPr/>
          <p:nvPr/>
        </p:nvGrpSpPr>
        <p:grpSpPr>
          <a:xfrm>
            <a:off x="13774375" y="6286942"/>
            <a:ext cx="16184880" cy="2313762"/>
            <a:chOff x="12388917" y="3581400"/>
            <a:chExt cx="15575362" cy="2024717"/>
          </a:xfrm>
        </p:grpSpPr>
        <p:grpSp>
          <p:nvGrpSpPr>
            <p:cNvPr id="20" name="Group 33"/>
            <p:cNvGrpSpPr/>
            <p:nvPr/>
          </p:nvGrpSpPr>
          <p:grpSpPr>
            <a:xfrm>
              <a:off x="12388917" y="3581400"/>
              <a:ext cx="11678070" cy="2010763"/>
              <a:chOff x="4200525" y="3778954"/>
              <a:chExt cx="24486342" cy="3726133"/>
            </a:xfrm>
          </p:grpSpPr>
          <p:pic>
            <p:nvPicPr>
              <p:cNvPr id="22" name="Picture 3" descr="C:\Users\Julia\Documents\Research\ff_collectives4_large.jpg"/>
              <p:cNvPicPr>
                <a:picLocks noChangeAspect="1" noChangeArrowheads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" t="13701" r="-517" b="17903"/>
              <a:stretch/>
            </p:blipFill>
            <p:spPr bwMode="auto">
              <a:xfrm>
                <a:off x="20345400" y="3778956"/>
                <a:ext cx="8341467" cy="372613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3" name="Picture 4" descr="C:\Users\Julia\Documents\Research\o-CROWD-OF-PEOPLE-facebook.jpg"/>
              <p:cNvPicPr>
                <a:picLocks noChangeAspect="1" noChangeArrowheads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" t="-1" r="635" b="16160"/>
              <a:stretch/>
            </p:blipFill>
            <p:spPr bwMode="auto">
              <a:xfrm>
                <a:off x="11630024" y="3778954"/>
                <a:ext cx="8720132" cy="372613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4" name="Picture 5" descr="C:\Users\Julia\Documents\Research\o-FISH-facebook.jpg"/>
              <p:cNvPicPr>
                <a:picLocks noChangeAspect="1" noChangeArrowheads="1"/>
              </p:cNvPicPr>
              <p:nvPr/>
            </p:nvPicPr>
            <p:blipFill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6" t="-1" r="378" b="1341"/>
              <a:stretch/>
            </p:blipFill>
            <p:spPr bwMode="auto">
              <a:xfrm>
                <a:off x="4200525" y="3778954"/>
                <a:ext cx="7429500" cy="37261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1" name="Shape 105"/>
            <p:cNvPicPr preferRelativeResize="0"/>
            <p:nvPr/>
          </p:nvPicPr>
          <p:blipFill rotWithShape="1">
            <a:blip r:embed="rId12">
              <a:alphaModFix/>
            </a:blip>
            <a:srcRect t="14335" b="20917"/>
            <a:stretch/>
          </p:blipFill>
          <p:spPr>
            <a:xfrm>
              <a:off x="23958846" y="3581401"/>
              <a:ext cx="4005433" cy="202471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" name="矩形 28"/>
          <p:cNvSpPr/>
          <p:nvPr/>
        </p:nvSpPr>
        <p:spPr>
          <a:xfrm>
            <a:off x="19206826" y="16539457"/>
            <a:ext cx="532312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6600" dirty="0" smtClean="0">
                <a:solidFill>
                  <a:schemeClr val="bg1"/>
                </a:solidFill>
              </a:rPr>
              <a:t>Our Approach:</a:t>
            </a:r>
            <a:endParaRPr kumimoji="1"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6457503" y="17779934"/>
            <a:ext cx="1212627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bg1"/>
                </a:solidFill>
              </a:rPr>
              <a:t>Leverage neural networks to “learn” the model of the the 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behavior.</a:t>
            </a:r>
            <a:endParaRPr kumimoji="1" lang="en-US" altLang="zh-CN" sz="2800" b="1" dirty="0">
              <a:solidFill>
                <a:schemeClr val="bg1"/>
              </a:solidFill>
            </a:endParaRPr>
          </a:p>
          <a:p>
            <a:pPr algn="ctr">
              <a:lnSpc>
                <a:spcPct val="200000"/>
              </a:lnSpc>
            </a:pPr>
            <a:r>
              <a:rPr kumimoji="1" lang="en-US" altLang="zh-CN" sz="2800" b="1" dirty="0" smtClean="0">
                <a:solidFill>
                  <a:schemeClr val="bg1"/>
                </a:solidFill>
              </a:rPr>
              <a:t>Testing </a:t>
            </a:r>
            <a:r>
              <a:rPr kumimoji="1" lang="en-US" altLang="zh-CN" sz="2800" b="1" dirty="0">
                <a:solidFill>
                  <a:schemeClr val="bg1"/>
                </a:solidFill>
              </a:rPr>
              <a:t>our approach: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kumimoji="1" lang="en-US" altLang="zh-CN" sz="2800" dirty="0">
                <a:solidFill>
                  <a:schemeClr val="bg1"/>
                </a:solidFill>
              </a:rPr>
              <a:t>Make trajectories from </a:t>
            </a:r>
            <a:r>
              <a:rPr kumimoji="1" lang="en-US" altLang="zh-CN" sz="2800" dirty="0" err="1">
                <a:solidFill>
                  <a:schemeClr val="bg1"/>
                </a:solidFill>
              </a:rPr>
              <a:t>Couzin</a:t>
            </a:r>
            <a:r>
              <a:rPr kumimoji="1" lang="en-US" altLang="zh-CN" sz="2800" dirty="0">
                <a:solidFill>
                  <a:schemeClr val="bg1"/>
                </a:solidFill>
              </a:rPr>
              <a:t> 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simulation (known interactions)</a:t>
            </a:r>
            <a:endParaRPr kumimoji="1" lang="en-US" altLang="zh-CN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kumimoji="1" lang="en-US" altLang="zh-CN" sz="2800" dirty="0">
                <a:solidFill>
                  <a:schemeClr val="bg1"/>
                </a:solidFill>
              </a:rPr>
              <a:t>See if our neural network model can learn 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it</a:t>
            </a:r>
            <a:endParaRPr kumimoji="1" lang="en-US" altLang="zh-CN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kumimoji="1" lang="en-US" altLang="zh-CN" sz="2800" dirty="0">
                <a:solidFill>
                  <a:schemeClr val="bg1"/>
                </a:solidFill>
              </a:rPr>
              <a:t>Apply the technique to our 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experiment (can it learn behavior of real fish?)</a:t>
            </a:r>
            <a:endParaRPr kumimoji="1" lang="en-US" altLang="zh-CN" sz="2800" dirty="0">
              <a:solidFill>
                <a:schemeClr val="bg1"/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9224292" y="22358659"/>
            <a:ext cx="612449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6600" dirty="0">
                <a:solidFill>
                  <a:schemeClr val="bg1"/>
                </a:solidFill>
              </a:rPr>
              <a:t>Neural Network: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5307766" y="23598996"/>
            <a:ext cx="1509643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bg1"/>
                </a:solidFill>
              </a:rPr>
              <a:t>An algorithm of machine learning 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system (lots of linear algebra)</a:t>
            </a:r>
            <a:endParaRPr kumimoji="1" lang="en-US" altLang="zh-CN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bg1"/>
                </a:solidFill>
              </a:rPr>
              <a:t>A biologically-inspired programming that enables a computer to learn from observational data.</a:t>
            </a:r>
          </a:p>
        </p:txBody>
      </p:sp>
      <p:pic>
        <p:nvPicPr>
          <p:cNvPr id="34" name="Picture 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116480" y="25650633"/>
            <a:ext cx="8041169" cy="3944341"/>
          </a:xfrm>
          <a:prstGeom prst="rect">
            <a:avLst/>
          </a:prstGeom>
          <a:noFill/>
        </p:spPr>
      </p:pic>
      <p:cxnSp>
        <p:nvCxnSpPr>
          <p:cNvPr id="35" name="曲线连接符 34"/>
          <p:cNvCxnSpPr/>
          <p:nvPr/>
        </p:nvCxnSpPr>
        <p:spPr>
          <a:xfrm flipV="1">
            <a:off x="20571514" y="29177519"/>
            <a:ext cx="1252450" cy="114149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曲线连接符 35"/>
          <p:cNvCxnSpPr/>
          <p:nvPr/>
        </p:nvCxnSpPr>
        <p:spPr>
          <a:xfrm rot="5400000" flipH="1" flipV="1">
            <a:off x="26972856" y="28990882"/>
            <a:ext cx="1848235" cy="808021"/>
          </a:xfrm>
          <a:prstGeom prst="curvedConnector3">
            <a:avLst/>
          </a:prstGeom>
          <a:ln>
            <a:solidFill>
              <a:srgbClr val="5277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爆炸形 2 36"/>
          <p:cNvSpPr/>
          <p:nvPr/>
        </p:nvSpPr>
        <p:spPr>
          <a:xfrm>
            <a:off x="25797075" y="29730299"/>
            <a:ext cx="4582184" cy="2894416"/>
          </a:xfrm>
          <a:prstGeom prst="irregularSeal2">
            <a:avLst/>
          </a:prstGeom>
          <a:solidFill>
            <a:schemeClr val="bg2">
              <a:lumMod val="90000"/>
            </a:schemeClr>
          </a:solidFill>
          <a:ln>
            <a:solidFill>
              <a:srgbClr val="5277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26903319" y="30666793"/>
            <a:ext cx="23696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/>
              <a:t>Direction: </a:t>
            </a:r>
            <a:r>
              <a:rPr kumimoji="1" lang="en-US" altLang="zh-CN" sz="2400"/>
              <a:t>how the fish turns on next move</a:t>
            </a:r>
            <a:endParaRPr kumimoji="1" lang="zh-CN" altLang="en-US" sz="2400"/>
          </a:p>
        </p:txBody>
      </p:sp>
      <p:sp>
        <p:nvSpPr>
          <p:cNvPr id="39" name="云形标注 38"/>
          <p:cNvSpPr/>
          <p:nvPr/>
        </p:nvSpPr>
        <p:spPr>
          <a:xfrm>
            <a:off x="16012861" y="25489837"/>
            <a:ext cx="4134419" cy="2132967"/>
          </a:xfrm>
          <a:prstGeom prst="cloudCallout">
            <a:avLst/>
          </a:prstGeom>
          <a:solidFill>
            <a:srgbClr val="F9CFC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16584838" y="25771490"/>
            <a:ext cx="32553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bg1"/>
                </a:solidFill>
              </a:rPr>
              <a:t>Fish Image:  </a:t>
            </a:r>
            <a:r>
              <a:rPr kumimoji="1" lang="en-US" altLang="zh-CN" sz="3200" dirty="0">
                <a:solidFill>
                  <a:schemeClr val="bg1"/>
                </a:solidFill>
              </a:rPr>
              <a:t>raw data input to Neural Network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cxnSp>
        <p:nvCxnSpPr>
          <p:cNvPr id="41" name="曲线连接符 40"/>
          <p:cNvCxnSpPr/>
          <p:nvPr/>
        </p:nvCxnSpPr>
        <p:spPr>
          <a:xfrm rot="5400000" flipH="1" flipV="1">
            <a:off x="23840306" y="28967769"/>
            <a:ext cx="1706662" cy="995818"/>
          </a:xfrm>
          <a:prstGeom prst="curvedConnector3">
            <a:avLst>
              <a:gd name="adj1" fmla="val 50000"/>
            </a:avLst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/>
          <p:cNvSpPr/>
          <p:nvPr/>
        </p:nvSpPr>
        <p:spPr>
          <a:xfrm>
            <a:off x="20938476" y="30319009"/>
            <a:ext cx="4627868" cy="2080565"/>
          </a:xfrm>
          <a:prstGeom prst="roundRect">
            <a:avLst/>
          </a:prstGeom>
          <a:solidFill>
            <a:srgbClr val="D8F0EC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文本框 42"/>
          <p:cNvSpPr txBox="1"/>
          <p:nvPr/>
        </p:nvSpPr>
        <p:spPr>
          <a:xfrm>
            <a:off x="21197739" y="30666793"/>
            <a:ext cx="43686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>
                <a:solidFill>
                  <a:schemeClr val="bg1"/>
                </a:solidFill>
              </a:rPr>
              <a:t>Weight: </a:t>
            </a:r>
            <a:r>
              <a:rPr kumimoji="1" lang="en-US" altLang="zh-CN" sz="2800">
                <a:solidFill>
                  <a:schemeClr val="bg1"/>
                </a:solidFill>
              </a:rPr>
              <a:t>adjust</a:t>
            </a:r>
            <a:r>
              <a:rPr kumimoji="1" lang="zh-CN" altLang="en-US" sz="2800">
                <a:solidFill>
                  <a:schemeClr val="bg1"/>
                </a:solidFill>
              </a:rPr>
              <a:t> </a:t>
            </a:r>
            <a:r>
              <a:rPr kumimoji="1" lang="en-US" altLang="zh-CN" sz="2800">
                <a:solidFill>
                  <a:schemeClr val="bg1"/>
                </a:solidFill>
              </a:rPr>
              <a:t>during training in order to improve accuracy  of output</a:t>
            </a:r>
            <a:endParaRPr kumimoji="1" lang="zh-CN" altLang="en-US" sz="2800">
              <a:solidFill>
                <a:schemeClr val="bg1"/>
              </a:solidFill>
            </a:endParaRPr>
          </a:p>
        </p:txBody>
      </p:sp>
      <p:pic>
        <p:nvPicPr>
          <p:cNvPr id="44" name="图片 43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" t="6148" r="7281" b="4476"/>
          <a:stretch/>
        </p:blipFill>
        <p:spPr>
          <a:xfrm>
            <a:off x="15066767" y="28161221"/>
            <a:ext cx="5384755" cy="4176798"/>
          </a:xfrm>
          <a:prstGeom prst="rect">
            <a:avLst/>
          </a:prstGeom>
        </p:spPr>
      </p:pic>
      <p:sp>
        <p:nvSpPr>
          <p:cNvPr id="55" name="文本框 54"/>
          <p:cNvSpPr txBox="1"/>
          <p:nvPr/>
        </p:nvSpPr>
        <p:spPr>
          <a:xfrm>
            <a:off x="33504820" y="24718397"/>
            <a:ext cx="56976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>
                <a:solidFill>
                  <a:schemeClr val="bg1"/>
                </a:solidFill>
              </a:rPr>
              <a:t>Reference:</a:t>
            </a:r>
            <a:endParaRPr kumimoji="1" lang="zh-CN" altLang="en-US" sz="6600">
              <a:solidFill>
                <a:schemeClr val="bg1"/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2453779" y="30158742"/>
            <a:ext cx="7492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>
                <a:solidFill>
                  <a:schemeClr val="bg1"/>
                </a:solidFill>
              </a:rPr>
              <a:t>Acknowledgement:</a:t>
            </a:r>
            <a:endParaRPr kumimoji="1" lang="zh-CN" altLang="en-US" sz="6600">
              <a:solidFill>
                <a:schemeClr val="bg1"/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0650326" y="31028072"/>
            <a:ext cx="1081286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lvl="1" indent="-45720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solidFill>
                  <a:schemeClr val="bg1"/>
                </a:solidFill>
              </a:rPr>
              <a:t>Gettysburg College (X-SIG)</a:t>
            </a:r>
          </a:p>
          <a:p>
            <a:pPr marL="914400" lvl="1" indent="-45720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solidFill>
                  <a:schemeClr val="bg1"/>
                </a:solidFill>
              </a:rPr>
              <a:t>Dickson Fund (X-SIG Fellow)</a:t>
            </a:r>
            <a:endParaRPr lang="en-US" altLang="zh-CN" sz="2800" dirty="0">
              <a:solidFill>
                <a:schemeClr val="bg1"/>
              </a:solidFill>
            </a:endParaRPr>
          </a:p>
          <a:p>
            <a:endParaRPr kumimoji="1" lang="zh-CN" altLang="en-US" sz="2800">
              <a:solidFill>
                <a:schemeClr val="bg1"/>
              </a:solidFill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33971876" y="21804661"/>
            <a:ext cx="476354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6600">
                <a:solidFill>
                  <a:schemeClr val="bg1"/>
                </a:solidFill>
              </a:rPr>
              <a:t>Future Work: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33231408" y="18353095"/>
            <a:ext cx="62444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>
                <a:solidFill>
                  <a:schemeClr val="bg1"/>
                </a:solidFill>
              </a:rPr>
              <a:t>Conclusion: </a:t>
            </a:r>
            <a:endParaRPr kumimoji="1" lang="zh-CN" altLang="en-US" sz="6600">
              <a:solidFill>
                <a:schemeClr val="bg1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30853537" y="25791965"/>
            <a:ext cx="1258016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>
                <a:solidFill>
                  <a:schemeClr val="bg1"/>
                </a:solidFill>
              </a:rPr>
              <a:t>Nielsen, Michael A. “Neural Networks and Deep Learning.” Neural Networks and Deep Learning, Determination Press, 1 Jan. 1970, neuralnetworksanddeeplearning.com/chap1.html.</a:t>
            </a:r>
          </a:p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>
                <a:solidFill>
                  <a:schemeClr val="bg1"/>
                </a:solidFill>
              </a:rPr>
              <a:t> Arpathy, K. “Convolutional Neural Networks.” CS231n Convolutional Neural Networks for Visual Recognition, Github, cs231n.github.io/convolutional-networks/.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30853537" y="22832999"/>
            <a:ext cx="106933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bg1"/>
                </a:solidFill>
              </a:rPr>
              <a:t> Apply Neural Network model to our experiment data</a:t>
            </a:r>
          </a:p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bg1"/>
                </a:solidFill>
              </a:rPr>
              <a:t> Collect more experimental data to improve Neural Network Model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31129995" y="19274805"/>
            <a:ext cx="125801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bg1"/>
                </a:solidFill>
              </a:rPr>
              <a:t> </a:t>
            </a:r>
            <a:r>
              <a:rPr kumimoji="1" lang="en-US" altLang="zh-CN" sz="2800" dirty="0" err="1">
                <a:solidFill>
                  <a:schemeClr val="bg1"/>
                </a:solidFill>
              </a:rPr>
              <a:t>Couzin</a:t>
            </a:r>
            <a:r>
              <a:rPr kumimoji="1" lang="en-US" altLang="zh-CN" sz="2800" dirty="0">
                <a:solidFill>
                  <a:schemeClr val="bg1"/>
                </a:solidFill>
              </a:rPr>
              <a:t> model does not reproduce real fish group behavior</a:t>
            </a:r>
          </a:p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>
                <a:solidFill>
                  <a:schemeClr val="bg1"/>
                </a:solidFill>
              </a:rPr>
              <a:t> Neural Network is able to learn and build a model by giving data </a:t>
            </a:r>
            <a:r>
              <a:rPr kumimoji="1" lang="en-US" altLang="zh-CN" sz="2800" dirty="0">
                <a:solidFill>
                  <a:schemeClr val="bg1"/>
                </a:solidFill>
                <a:sym typeface="Wingdings"/>
              </a:rPr>
              <a:t> Neural Network Promising</a:t>
            </a:r>
            <a:r>
              <a:rPr kumimoji="1" lang="en-US" altLang="zh-CN" sz="2800" dirty="0">
                <a:solidFill>
                  <a:schemeClr val="bg1"/>
                </a:solidFill>
              </a:rPr>
              <a:t> 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30379259" y="8868620"/>
            <a:ext cx="1316083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600">
                <a:solidFill>
                  <a:schemeClr val="bg1"/>
                </a:solidFill>
              </a:rPr>
              <a:t>Fish Tractories from Neural Network and Couzin Model:</a:t>
            </a:r>
            <a:endParaRPr kumimoji="1" lang="zh-CN" altLang="en-US" sz="6600">
              <a:solidFill>
                <a:schemeClr val="bg1"/>
              </a:solidFill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8083" y="11193008"/>
            <a:ext cx="8396655" cy="6293318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8831935" y="20810586"/>
            <a:ext cx="5332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>
                <a:solidFill>
                  <a:schemeClr val="bg1"/>
                </a:solidFill>
              </a:rPr>
              <a:t>Figure 1: </a:t>
            </a:r>
            <a:r>
              <a:rPr kumimoji="1" lang="en-US" altLang="zh-CN" sz="2400" dirty="0" err="1">
                <a:solidFill>
                  <a:schemeClr val="bg1"/>
                </a:solidFill>
              </a:rPr>
              <a:t>Couzin</a:t>
            </a:r>
            <a:r>
              <a:rPr kumimoji="1" lang="en-US" altLang="zh-CN" sz="2400" dirty="0">
                <a:solidFill>
                  <a:schemeClr val="bg1"/>
                </a:solidFill>
              </a:rPr>
              <a:t> Model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0406649" y="11285605"/>
            <a:ext cx="5030114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marR="0" lvl="0" indent="-11430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1" lang="en-US" altLang="zh-CN" sz="2800" b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Red Arrow: </a:t>
            </a:r>
            <a:r>
              <a:rPr kumimoji="1" lang="en-US" altLang="zh-CN" sz="280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fish tractories from Neural Network model</a:t>
            </a:r>
          </a:p>
          <a:p>
            <a:pPr marL="1143000" marR="0" lvl="0" indent="-11430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1" lang="en-US" altLang="zh-CN" sz="2800" b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Black Arrow: </a:t>
            </a:r>
            <a:r>
              <a:rPr kumimoji="1" lang="en-US" altLang="zh-CN" sz="280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fish tractories from Couzin model</a:t>
            </a:r>
          </a:p>
          <a:p>
            <a:pPr marL="1143000" marR="0" lvl="0" indent="-114300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kumimoji="1" lang="en-US" altLang="zh-CN" sz="280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Observe trajectories diverge but very slowly</a:t>
            </a:r>
            <a:endParaRPr kumimoji="1" lang="zh-CN" altLang="en-US" sz="280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5436763" y="17620186"/>
            <a:ext cx="78015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b="1">
                <a:solidFill>
                  <a:schemeClr val="bg1"/>
                </a:solidFill>
              </a:rPr>
              <a:t>Figure 2: </a:t>
            </a:r>
            <a:r>
              <a:rPr kumimoji="1" lang="en-US" altLang="zh-CN" sz="2400">
                <a:solidFill>
                  <a:schemeClr val="bg1"/>
                </a:solidFill>
              </a:rPr>
              <a:t>Fish tractories comparasion between Couzin Model and Neural Network </a:t>
            </a:r>
            <a:endParaRPr kumimoji="1" lang="zh-CN" altLang="en-US" sz="2400" b="1">
              <a:solidFill>
                <a:schemeClr val="bg1"/>
              </a:solidFill>
            </a:endParaRPr>
          </a:p>
        </p:txBody>
      </p:sp>
      <p:sp>
        <p:nvSpPr>
          <p:cNvPr id="65" name="矩形 25"/>
          <p:cNvSpPr/>
          <p:nvPr/>
        </p:nvSpPr>
        <p:spPr>
          <a:xfrm>
            <a:off x="812230" y="27611747"/>
            <a:ext cx="9109379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How can we measure how good a model is at predicting individual trajectories?</a:t>
            </a:r>
          </a:p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Error 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Symbol" charset="2"/>
                <a:ea typeface="Symbol" charset="2"/>
                <a:cs typeface="Symbol" charset="2"/>
              </a:rPr>
              <a:t>q, </a:t>
            </a:r>
            <a:r>
              <a:rPr lang="en-US" altLang="zh-CN" sz="2800" dirty="0" smtClean="0"/>
              <a:t> 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is the angle between the predicted trajectory as and </a:t>
            </a:r>
            <a:r>
              <a:rPr kumimoji="1" lang="en-US" altLang="zh-CN" sz="28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model/experimental 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trajectory.</a:t>
            </a:r>
          </a:p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Average of individuals and time.</a:t>
            </a:r>
          </a:p>
        </p:txBody>
      </p:sp>
      <p:sp>
        <p:nvSpPr>
          <p:cNvPr id="66" name="矩形 17"/>
          <p:cNvSpPr/>
          <p:nvPr/>
        </p:nvSpPr>
        <p:spPr>
          <a:xfrm>
            <a:off x="16201464" y="9049393"/>
            <a:ext cx="1194820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6600" dirty="0">
                <a:solidFill>
                  <a:schemeClr val="bg1"/>
                </a:solidFill>
              </a:rPr>
              <a:t>Compare with </a:t>
            </a:r>
            <a:r>
              <a:rPr kumimoji="1" lang="en-US" altLang="zh-CN" sz="6600" dirty="0" smtClean="0">
                <a:solidFill>
                  <a:schemeClr val="bg1"/>
                </a:solidFill>
              </a:rPr>
              <a:t>Experimental </a:t>
            </a:r>
            <a:r>
              <a:rPr kumimoji="1" lang="en-US" altLang="zh-CN" sz="6600" dirty="0">
                <a:solidFill>
                  <a:schemeClr val="bg1"/>
                </a:solidFill>
              </a:rPr>
              <a:t>Data: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  <p:pic>
        <p:nvPicPr>
          <p:cNvPr id="67" name="图片 27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8309" y="10489606"/>
            <a:ext cx="7577977" cy="5683484"/>
          </a:xfrm>
          <a:prstGeom prst="rect">
            <a:avLst/>
          </a:prstGeom>
        </p:spPr>
      </p:pic>
      <p:sp>
        <p:nvSpPr>
          <p:cNvPr id="68" name="矩形 25"/>
          <p:cNvSpPr/>
          <p:nvPr/>
        </p:nvSpPr>
        <p:spPr>
          <a:xfrm>
            <a:off x="15209562" y="10414703"/>
            <a:ext cx="606874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How well does the </a:t>
            </a:r>
            <a:r>
              <a:rPr kumimoji="1" lang="en-US" altLang="zh-CN" sz="2800" dirty="0" err="1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Couzin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model fit experimental data?</a:t>
            </a:r>
          </a:p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We compute the average error of the predicted motion using the </a:t>
            </a:r>
            <a:r>
              <a:rPr kumimoji="1" lang="en-US" altLang="zh-CN" sz="2800" dirty="0" err="1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Couzin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model with experimental data.</a:t>
            </a:r>
          </a:p>
          <a:p>
            <a:pPr marL="457200" indent="-457200">
              <a:lnSpc>
                <a:spcPct val="200000"/>
              </a:lnSpc>
              <a:buFont typeface="Arial" charset="0"/>
              <a:buChar char="•"/>
            </a:pP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Error </a:t>
            </a:r>
            <a:r>
              <a:rPr kumimoji="1" lang="en-US" altLang="zh-CN" sz="28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is huge (</a:t>
            </a:r>
            <a:r>
              <a:rPr kumimoji="1" lang="en-US" altLang="zh-CN" sz="2800" baseline="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around 1.23 ~1.34 radian</a:t>
            </a:r>
            <a:r>
              <a:rPr kumimoji="1" lang="en-US" altLang="zh-CN" sz="28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kumimoji="1" lang="en-US" altLang="zh-CN" sz="28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10902617" y="27572894"/>
            <a:ext cx="2098651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Experiment</a:t>
            </a:r>
          </a:p>
          <a:p>
            <a:r>
              <a:rPr kumimoji="1" lang="en-US" altLang="zh-CN" sz="32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time t + </a:t>
            </a:r>
            <a:r>
              <a:rPr kumimoji="1" lang="en-US" altLang="zh-CN" sz="3200" dirty="0" smtClean="0">
                <a:solidFill>
                  <a:schemeClr val="bg1"/>
                </a:solidFill>
                <a:latin typeface="Symbol" charset="2"/>
                <a:ea typeface="Symbol" charset="2"/>
                <a:cs typeface="Symbol" charset="2"/>
              </a:rPr>
              <a:t>D</a:t>
            </a:r>
            <a:r>
              <a:rPr kumimoji="1" lang="en-US" altLang="zh-CN" sz="32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</a:t>
            </a:r>
            <a:endParaRPr lang="en-US" sz="3200" dirty="0"/>
          </a:p>
        </p:txBody>
      </p:sp>
      <p:grpSp>
        <p:nvGrpSpPr>
          <p:cNvPr id="56" name="Group 55"/>
          <p:cNvGrpSpPr/>
          <p:nvPr/>
        </p:nvGrpSpPr>
        <p:grpSpPr>
          <a:xfrm>
            <a:off x="8853369" y="28914597"/>
            <a:ext cx="4437897" cy="2864214"/>
            <a:chOff x="7934027" y="27641130"/>
            <a:chExt cx="6272029" cy="4087644"/>
          </a:xfrm>
        </p:grpSpPr>
        <p:sp>
          <p:nvSpPr>
            <p:cNvPr id="5" name="Oval 4"/>
            <p:cNvSpPr/>
            <p:nvPr/>
          </p:nvSpPr>
          <p:spPr>
            <a:xfrm>
              <a:off x="9446602" y="30451036"/>
              <a:ext cx="548640" cy="5981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V="1">
              <a:off x="9933556" y="28187607"/>
              <a:ext cx="1645920" cy="2253824"/>
            </a:xfrm>
            <a:prstGeom prst="straightConnector1">
              <a:avLst/>
            </a:prstGeom>
            <a:ln w="1270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V="1">
              <a:off x="10085956" y="29792508"/>
              <a:ext cx="2256572" cy="801323"/>
            </a:xfrm>
            <a:prstGeom prst="straightConnector1">
              <a:avLst/>
            </a:prstGeom>
            <a:ln w="1270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11517790" y="27641130"/>
              <a:ext cx="548640" cy="59819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12433242" y="29295876"/>
              <a:ext cx="548640" cy="598196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934027" y="31143999"/>
              <a:ext cx="331853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sz="320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Individual at time t</a:t>
              </a:r>
              <a:endParaRPr lang="en-US" sz="3200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12274117" y="29894072"/>
              <a:ext cx="1931939" cy="107721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sz="32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Predicted</a:t>
              </a:r>
            </a:p>
            <a:p>
              <a:r>
                <a:rPr kumimoji="1" lang="en-US" altLang="zh-CN" sz="32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time t + </a:t>
              </a:r>
              <a:r>
                <a:rPr kumimoji="1" lang="en-US" altLang="zh-CN" sz="3200" dirty="0" smtClean="0">
                  <a:solidFill>
                    <a:schemeClr val="bg1"/>
                  </a:solidFill>
                  <a:latin typeface="Symbol" charset="2"/>
                  <a:ea typeface="Symbol" charset="2"/>
                  <a:cs typeface="Symbol" charset="2"/>
                </a:rPr>
                <a:t>D</a:t>
              </a:r>
              <a:r>
                <a:rPr kumimoji="1" lang="en-US" altLang="zh-CN" sz="3200" dirty="0" smtClean="0">
                  <a:solidFill>
                    <a:schemeClr val="bg1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t</a:t>
              </a:r>
              <a:endParaRPr lang="en-US" sz="3200" dirty="0"/>
            </a:p>
          </p:txBody>
        </p:sp>
      </p:grpSp>
      <p:sp>
        <p:nvSpPr>
          <p:cNvPr id="74" name="Rectangle 73"/>
          <p:cNvSpPr/>
          <p:nvPr/>
        </p:nvSpPr>
        <p:spPr>
          <a:xfrm>
            <a:off x="10861903" y="29971363"/>
            <a:ext cx="3978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3200" dirty="0" smtClean="0">
                <a:solidFill>
                  <a:schemeClr val="bg1"/>
                </a:solidFill>
                <a:latin typeface="Symbol" charset="2"/>
                <a:ea typeface="Symbol" charset="2"/>
                <a:cs typeface="Symbol" charset="2"/>
              </a:rPr>
              <a:t>q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36384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210</TotalTime>
  <Words>500</Words>
  <Application>Microsoft Macintosh PowerPoint</Application>
  <PresentationFormat>自定义</PresentationFormat>
  <Paragraphs>57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Calibri</vt:lpstr>
      <vt:lpstr>Gill Sans MT</vt:lpstr>
      <vt:lpstr>Symbol</vt:lpstr>
      <vt:lpstr>Times New Roman</vt:lpstr>
      <vt:lpstr>Wingdings</vt:lpstr>
      <vt:lpstr>华文中宋</vt:lpstr>
      <vt:lpstr>Arial</vt:lpstr>
      <vt:lpstr>包裹</vt:lpstr>
      <vt:lpstr>Collective Behavior:  Using simulatuions and machine lEARNING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Lingji Wang</dc:creator>
  <cp:lastModifiedBy>Lingji Wang</cp:lastModifiedBy>
  <cp:revision>93</cp:revision>
  <cp:lastPrinted>2017-10-09T20:54:40Z</cp:lastPrinted>
  <dcterms:created xsi:type="dcterms:W3CDTF">2017-09-22T00:09:24Z</dcterms:created>
  <dcterms:modified xsi:type="dcterms:W3CDTF">2017-10-13T16:28:59Z</dcterms:modified>
</cp:coreProperties>
</file>

<file path=docProps/thumbnail.jpeg>
</file>